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369" r:id="rId6"/>
    <p:sldId id="378" r:id="rId7"/>
    <p:sldId id="379" r:id="rId8"/>
    <p:sldId id="361" r:id="rId9"/>
    <p:sldId id="280" r:id="rId10"/>
    <p:sldId id="371" r:id="rId11"/>
    <p:sldId id="363" r:id="rId12"/>
    <p:sldId id="370" r:id="rId13"/>
    <p:sldId id="364" r:id="rId14"/>
    <p:sldId id="380" r:id="rId15"/>
    <p:sldId id="362" r:id="rId16"/>
    <p:sldId id="372" r:id="rId17"/>
    <p:sldId id="376" r:id="rId18"/>
    <p:sldId id="377" r:id="rId19"/>
    <p:sldId id="38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2177"/>
    <a:srgbClr val="C7DBE3"/>
    <a:srgbClr val="ED1556"/>
    <a:srgbClr val="ED515F"/>
    <a:srgbClr val="003F5F"/>
    <a:srgbClr val="4C7F94"/>
    <a:srgbClr val="99BDCB"/>
    <a:srgbClr val="1F4E79"/>
    <a:srgbClr val="065081"/>
    <a:srgbClr val="9E1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6" autoAdjust="0"/>
    <p:restoredTop sz="47124" autoAdjust="0"/>
  </p:normalViewPr>
  <p:slideViewPr>
    <p:cSldViewPr snapToGrid="0">
      <p:cViewPr varScale="1">
        <p:scale>
          <a:sx n="86" d="100"/>
          <a:sy n="86" d="100"/>
        </p:scale>
        <p:origin x="221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8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51701C-AABC-44F9-9CE3-EF25BCE94757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6183A6F-E7EF-4223-AD10-BCCF6FA29961}">
      <dgm:prSet phldrT="[Text]" custT="1"/>
      <dgm:spPr>
        <a:noFill/>
        <a:ln>
          <a:solidFill>
            <a:srgbClr val="7030A0"/>
          </a:solidFill>
        </a:ln>
      </dgm:spPr>
      <dgm:t>
        <a:bodyPr/>
        <a:lstStyle/>
        <a:p>
          <a:r>
            <a:rPr kumimoji="0" lang="en-GB" sz="2500" b="0" i="0" u="none" strike="noStrike" cap="none" spc="0" normalizeH="0" baseline="0" noProof="0" dirty="0">
              <a:ln>
                <a:noFill/>
              </a:ln>
              <a:solidFill>
                <a:srgbClr val="71217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Cloud Service Providers</a:t>
          </a:r>
          <a:endParaRPr lang="en-GB" sz="2500" dirty="0">
            <a:solidFill>
              <a:srgbClr val="712177"/>
            </a:solidFill>
          </a:endParaRPr>
        </a:p>
      </dgm:t>
    </dgm:pt>
    <dgm:pt modelId="{DA7E1E67-3C2B-4465-B0CD-73E8C97EEED1}" type="parTrans" cxnId="{5A410439-5B48-4292-8442-4839B0DBD934}">
      <dgm:prSet/>
      <dgm:spPr/>
      <dgm:t>
        <a:bodyPr/>
        <a:lstStyle/>
        <a:p>
          <a:endParaRPr lang="en-GB"/>
        </a:p>
      </dgm:t>
    </dgm:pt>
    <dgm:pt modelId="{9F9B2655-F49E-4D5D-A744-597443AC8A79}" type="sibTrans" cxnId="{5A410439-5B48-4292-8442-4839B0DBD934}">
      <dgm:prSet/>
      <dgm:spPr/>
      <dgm:t>
        <a:bodyPr/>
        <a:lstStyle/>
        <a:p>
          <a:endParaRPr lang="en-GB"/>
        </a:p>
      </dgm:t>
    </dgm:pt>
    <dgm:pt modelId="{60A766B3-AA49-447A-B8E2-528DBEFC998E}">
      <dgm:prSet phldrT="[Text]" custT="1"/>
      <dgm:spPr>
        <a:noFill/>
        <a:ln>
          <a:solidFill>
            <a:srgbClr val="7030A0"/>
          </a:solidFill>
        </a:ln>
      </dgm:spPr>
      <dgm:t>
        <a:bodyPr/>
        <a:lstStyle/>
        <a:p>
          <a:r>
            <a:rPr lang="en-GB" sz="2300" dirty="0">
              <a:solidFill>
                <a:srgbClr val="712177"/>
              </a:solidFill>
            </a:rPr>
            <a:t>Institutions</a:t>
          </a:r>
        </a:p>
      </dgm:t>
    </dgm:pt>
    <dgm:pt modelId="{0FF6CB36-D4EA-4BF9-9CF2-CE9D0E7E1955}" type="parTrans" cxnId="{E6F17B18-89C7-4BED-AC89-6ED60889BA32}">
      <dgm:prSet/>
      <dgm:spPr/>
      <dgm:t>
        <a:bodyPr/>
        <a:lstStyle/>
        <a:p>
          <a:endParaRPr lang="en-GB"/>
        </a:p>
      </dgm:t>
    </dgm:pt>
    <dgm:pt modelId="{2640BF80-BAC4-4045-BD6C-0F089843CF95}" type="sibTrans" cxnId="{E6F17B18-89C7-4BED-AC89-6ED60889BA32}">
      <dgm:prSet/>
      <dgm:spPr/>
      <dgm:t>
        <a:bodyPr/>
        <a:lstStyle/>
        <a:p>
          <a:endParaRPr lang="en-GB"/>
        </a:p>
      </dgm:t>
    </dgm:pt>
    <dgm:pt modelId="{A97EFD31-3383-48B0-8BC4-3289801D62BA}" type="pres">
      <dgm:prSet presAssocID="{5951701C-AABC-44F9-9CE3-EF25BCE94757}" presName="cycle" presStyleCnt="0">
        <dgm:presLayoutVars>
          <dgm:dir/>
          <dgm:resizeHandles val="exact"/>
        </dgm:presLayoutVars>
      </dgm:prSet>
      <dgm:spPr/>
    </dgm:pt>
    <dgm:pt modelId="{4DB3741B-7707-4CAB-87A2-BD59C3D32E84}" type="pres">
      <dgm:prSet presAssocID="{B6183A6F-E7EF-4223-AD10-BCCF6FA29961}" presName="arrow" presStyleLbl="node1" presStyleIdx="0" presStyleCnt="2" custScaleY="100327">
        <dgm:presLayoutVars>
          <dgm:bulletEnabled val="1"/>
        </dgm:presLayoutVars>
      </dgm:prSet>
      <dgm:spPr/>
    </dgm:pt>
    <dgm:pt modelId="{6F6063D9-385E-4D83-8E83-98C1FB3E6B56}" type="pres">
      <dgm:prSet presAssocID="{60A766B3-AA49-447A-B8E2-528DBEFC998E}" presName="arrow" presStyleLbl="node1" presStyleIdx="1" presStyleCnt="2" custScaleY="100089">
        <dgm:presLayoutVars>
          <dgm:bulletEnabled val="1"/>
        </dgm:presLayoutVars>
      </dgm:prSet>
      <dgm:spPr/>
    </dgm:pt>
  </dgm:ptLst>
  <dgm:cxnLst>
    <dgm:cxn modelId="{E6F17B18-89C7-4BED-AC89-6ED60889BA32}" srcId="{5951701C-AABC-44F9-9CE3-EF25BCE94757}" destId="{60A766B3-AA49-447A-B8E2-528DBEFC998E}" srcOrd="1" destOrd="0" parTransId="{0FF6CB36-D4EA-4BF9-9CF2-CE9D0E7E1955}" sibTransId="{2640BF80-BAC4-4045-BD6C-0F089843CF95}"/>
    <dgm:cxn modelId="{3997A81C-9B73-4785-92BE-3FCA83048498}" type="presOf" srcId="{5951701C-AABC-44F9-9CE3-EF25BCE94757}" destId="{A97EFD31-3383-48B0-8BC4-3289801D62BA}" srcOrd="0" destOrd="0" presId="urn:microsoft.com/office/officeart/2005/8/layout/arrow1"/>
    <dgm:cxn modelId="{DF9BC037-8B17-4A3A-8FAB-0C4791DB46C6}" type="presOf" srcId="{60A766B3-AA49-447A-B8E2-528DBEFC998E}" destId="{6F6063D9-385E-4D83-8E83-98C1FB3E6B56}" srcOrd="0" destOrd="0" presId="urn:microsoft.com/office/officeart/2005/8/layout/arrow1"/>
    <dgm:cxn modelId="{5A410439-5B48-4292-8442-4839B0DBD934}" srcId="{5951701C-AABC-44F9-9CE3-EF25BCE94757}" destId="{B6183A6F-E7EF-4223-AD10-BCCF6FA29961}" srcOrd="0" destOrd="0" parTransId="{DA7E1E67-3C2B-4465-B0CD-73E8C97EEED1}" sibTransId="{9F9B2655-F49E-4D5D-A744-597443AC8A79}"/>
    <dgm:cxn modelId="{F21996ED-0C1B-4784-A9D9-52F61682DB1D}" type="presOf" srcId="{B6183A6F-E7EF-4223-AD10-BCCF6FA29961}" destId="{4DB3741B-7707-4CAB-87A2-BD59C3D32E84}" srcOrd="0" destOrd="0" presId="urn:microsoft.com/office/officeart/2005/8/layout/arrow1"/>
    <dgm:cxn modelId="{547ACE2D-DE9D-4D88-AABC-4368C2FE9F0F}" type="presParOf" srcId="{A97EFD31-3383-48B0-8BC4-3289801D62BA}" destId="{4DB3741B-7707-4CAB-87A2-BD59C3D32E84}" srcOrd="0" destOrd="0" presId="urn:microsoft.com/office/officeart/2005/8/layout/arrow1"/>
    <dgm:cxn modelId="{D8512BE7-FAAD-4DC8-8123-0FBB666A7030}" type="presParOf" srcId="{A97EFD31-3383-48B0-8BC4-3289801D62BA}" destId="{6F6063D9-385E-4D83-8E83-98C1FB3E6B56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3741B-7707-4CAB-87A2-BD59C3D32E84}">
      <dsp:nvSpPr>
        <dsp:cNvPr id="0" name=""/>
        <dsp:cNvSpPr/>
      </dsp:nvSpPr>
      <dsp:spPr>
        <a:xfrm rot="16200000">
          <a:off x="2121" y="1910"/>
          <a:ext cx="2453014" cy="2461035"/>
        </a:xfrm>
        <a:prstGeom prst="upArrow">
          <a:avLst>
            <a:gd name="adj1" fmla="val 50000"/>
            <a:gd name="adj2" fmla="val 35000"/>
          </a:avLst>
        </a:prstGeom>
        <a:noFill/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GB" sz="2500" b="0" i="0" u="none" strike="noStrike" kern="1200" cap="none" spc="0" normalizeH="0" baseline="0" noProof="0" dirty="0">
              <a:ln>
                <a:noFill/>
              </a:ln>
              <a:solidFill>
                <a:srgbClr val="71217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Cloud Service Providers</a:t>
          </a:r>
          <a:endParaRPr lang="en-GB" sz="2500" kern="1200" dirty="0">
            <a:solidFill>
              <a:srgbClr val="712177"/>
            </a:solidFill>
          </a:endParaRPr>
        </a:p>
      </dsp:txBody>
      <dsp:txXfrm rot="5400000">
        <a:off x="427388" y="619173"/>
        <a:ext cx="2031758" cy="1226507"/>
      </dsp:txXfrm>
    </dsp:sp>
    <dsp:sp modelId="{6F6063D9-385E-4D83-8E83-98C1FB3E6B56}">
      <dsp:nvSpPr>
        <dsp:cNvPr id="0" name=""/>
        <dsp:cNvSpPr/>
      </dsp:nvSpPr>
      <dsp:spPr>
        <a:xfrm rot="5400000">
          <a:off x="5357885" y="4829"/>
          <a:ext cx="2453014" cy="2455197"/>
        </a:xfrm>
        <a:prstGeom prst="upArrow">
          <a:avLst>
            <a:gd name="adj1" fmla="val 50000"/>
            <a:gd name="adj2" fmla="val 35000"/>
          </a:avLst>
        </a:prstGeom>
        <a:noFill/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rgbClr val="712177"/>
              </a:solidFill>
            </a:rPr>
            <a:t>Institutions</a:t>
          </a:r>
        </a:p>
      </dsp:txBody>
      <dsp:txXfrm rot="-5400000">
        <a:off x="5356794" y="619174"/>
        <a:ext cx="2025920" cy="1226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FA2B-42E7-483C-89A7-B63D1723542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26957-3063-4AF5-9C10-771E4439D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9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Alternative slide using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30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19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Alternative slide using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327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723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758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103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6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62986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83407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77585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161965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17948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13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13320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855034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808889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58810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6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6234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69270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3180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563097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84063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562986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524870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54571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780684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04093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690431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4129707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17948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659821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879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883828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5457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88375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-55418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89207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05635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4"/>
          <p:cNvSpPr>
            <a:spLocks noGrp="1"/>
          </p:cNvSpPr>
          <p:nvPr>
            <p:ph idx="1"/>
          </p:nvPr>
        </p:nvSpPr>
        <p:spPr>
          <a:xfrm>
            <a:off x="1562986" y="137535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645880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7535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954399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4"/>
          <p:cNvSpPr>
            <a:spLocks noGrp="1"/>
          </p:cNvSpPr>
          <p:nvPr>
            <p:ph idx="1"/>
          </p:nvPr>
        </p:nvSpPr>
        <p:spPr>
          <a:xfrm>
            <a:off x="1562986" y="137535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29253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00092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748" y="-8626"/>
            <a:ext cx="2868252" cy="6866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42893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409778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3180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47692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65586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8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61260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74206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2986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986" y="1353031"/>
            <a:ext cx="80728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" y="6394450"/>
            <a:ext cx="670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0FA4-9B1C-4D6B-AF0A-97437B69127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s.geant.org/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1</a:t>
            </a:fld>
            <a:r>
              <a:rPr lang="en-GB" dirty="0"/>
              <a:t>     |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3460" r="32414" b="53353"/>
          <a:stretch/>
        </p:blipFill>
        <p:spPr>
          <a:xfrm flipH="1">
            <a:off x="0" y="-24064"/>
            <a:ext cx="12208809" cy="6882064"/>
          </a:xfrm>
          <a:prstGeom prst="rect">
            <a:avLst/>
          </a:prstGeom>
          <a:ln>
            <a:noFill/>
          </a:ln>
        </p:spPr>
      </p:pic>
      <p:sp>
        <p:nvSpPr>
          <p:cNvPr id="8" name="Text Placeholder 6"/>
          <p:cNvSpPr txBox="1">
            <a:spLocks/>
          </p:cNvSpPr>
          <p:nvPr/>
        </p:nvSpPr>
        <p:spPr>
          <a:xfrm>
            <a:off x="892438" y="2975413"/>
            <a:ext cx="5923997" cy="360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</a:rPr>
              <a:t>Cloud Service Delivery Manager’s roles</a:t>
            </a:r>
            <a:endParaRPr lang="mk-MK" sz="24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</a:rPr>
              <a:t>27</a:t>
            </a:r>
            <a:r>
              <a:rPr lang="en-GB" sz="2400" baseline="30000" dirty="0">
                <a:solidFill>
                  <a:schemeClr val="bg1"/>
                </a:solidFill>
              </a:rPr>
              <a:t>th</a:t>
            </a:r>
            <a:r>
              <a:rPr lang="en-GB" sz="2400" dirty="0">
                <a:solidFill>
                  <a:schemeClr val="bg1"/>
                </a:solidFill>
              </a:rPr>
              <a:t> of May </a:t>
            </a:r>
          </a:p>
          <a:p>
            <a:endParaRPr lang="en-GB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892438" y="6087277"/>
            <a:ext cx="2427973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</a:rPr>
              <a:t>www.geant.org</a:t>
            </a:r>
            <a:endParaRPr lang="en-GB" sz="2000" b="0" dirty="0">
              <a:solidFill>
                <a:schemeClr val="bg1"/>
              </a:solidFill>
            </a:endParaRP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892438" y="4024190"/>
            <a:ext cx="6163776" cy="360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i="0" dirty="0">
                <a:solidFill>
                  <a:schemeClr val="bg1"/>
                </a:solidFill>
              </a:rPr>
              <a:t>Eva Nestorovska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>
                <a:solidFill>
                  <a:schemeClr val="bg1"/>
                </a:solidFill>
              </a:rPr>
              <a:t>GÉANT Cloud Team, </a:t>
            </a:r>
            <a:endParaRPr lang="mk-MK" sz="2000" i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>
                <a:solidFill>
                  <a:schemeClr val="bg1"/>
                </a:solidFill>
              </a:rPr>
              <a:t>Cloud services delivery manager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892439" y="4740871"/>
            <a:ext cx="5820088" cy="360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6" name="Text Placeholder 10"/>
          <p:cNvSpPr txBox="1">
            <a:spLocks/>
          </p:cNvSpPr>
          <p:nvPr/>
        </p:nvSpPr>
        <p:spPr>
          <a:xfrm>
            <a:off x="882914" y="2031350"/>
            <a:ext cx="6311372" cy="4732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900" dirty="0">
                <a:solidFill>
                  <a:schemeClr val="bg1"/>
                </a:solidFill>
              </a:rPr>
              <a:t>GÉANT OCRE IaaS+ Framework Launch Event for NRENs and Suppliers</a:t>
            </a:r>
            <a:endParaRPr lang="mk-MK" sz="29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998895" y="520296"/>
            <a:ext cx="1432450" cy="87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8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22310" y="6292689"/>
            <a:ext cx="670560" cy="332052"/>
          </a:xfrm>
        </p:spPr>
        <p:txBody>
          <a:bodyPr/>
          <a:lstStyle/>
          <a:p>
            <a:fld id="{83EB0FA4-9B1C-4D6B-AF0A-97437B69127A}" type="slidenum">
              <a:rPr lang="en-GB" smtClean="0"/>
              <a:pPr/>
              <a:t>10</a:t>
            </a:fld>
            <a:r>
              <a:rPr lang="en-GB"/>
              <a:t>     |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70C08A4-5374-4658-9E1D-585EFEDF3458}"/>
              </a:ext>
            </a:extLst>
          </p:cNvPr>
          <p:cNvSpPr txBox="1">
            <a:spLocks/>
          </p:cNvSpPr>
          <p:nvPr/>
        </p:nvSpPr>
        <p:spPr>
          <a:xfrm>
            <a:off x="1565263" y="371673"/>
            <a:ext cx="8216932" cy="9079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dirty="0">
              <a:solidFill>
                <a:srgbClr val="1E4E7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79C94-315D-4483-AAF7-C65CAA258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263" y="1759678"/>
            <a:ext cx="863363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500" dirty="0">
                <a:solidFill>
                  <a:srgbClr val="712177"/>
                </a:solidFill>
              </a:rPr>
              <a:t>Regarding the usage of the FW agreement</a:t>
            </a:r>
          </a:p>
          <a:p>
            <a:endParaRPr lang="en-GB" sz="2500" dirty="0">
              <a:solidFill>
                <a:srgbClr val="712177"/>
              </a:solidFill>
            </a:endParaRPr>
          </a:p>
          <a:p>
            <a:pPr lvl="1"/>
            <a:r>
              <a:rPr lang="en-GB" sz="2500" dirty="0">
                <a:solidFill>
                  <a:srgbClr val="712177"/>
                </a:solidFill>
              </a:rPr>
              <a:t>Mini competitions, desk top competitions, direct award</a:t>
            </a:r>
          </a:p>
          <a:p>
            <a:pPr lvl="1"/>
            <a:endParaRPr lang="en-GB" sz="2500" dirty="0">
              <a:solidFill>
                <a:srgbClr val="712177"/>
              </a:solidFill>
            </a:endParaRPr>
          </a:p>
          <a:p>
            <a:pPr lvl="1"/>
            <a:r>
              <a:rPr lang="en-GB" sz="2500" dirty="0">
                <a:solidFill>
                  <a:srgbClr val="712177"/>
                </a:solidFill>
              </a:rPr>
              <a:t> non EU counties</a:t>
            </a:r>
          </a:p>
          <a:p>
            <a:endParaRPr lang="en-GB" sz="2500" dirty="0">
              <a:solidFill>
                <a:srgbClr val="712177"/>
              </a:solidFill>
            </a:endParaRPr>
          </a:p>
          <a:p>
            <a:endParaRPr lang="en-GB" sz="2500" dirty="0">
              <a:solidFill>
                <a:srgbClr val="712177"/>
              </a:solidFill>
            </a:endParaRPr>
          </a:p>
          <a:p>
            <a:pPr marL="457200" lvl="1" indent="0">
              <a:buNone/>
            </a:pPr>
            <a:r>
              <a:rPr lang="en-GB" sz="2500" dirty="0">
                <a:solidFill>
                  <a:srgbClr val="712177"/>
                </a:solidFill>
              </a:rPr>
              <a:t>* Example: North Macedonia</a:t>
            </a:r>
          </a:p>
          <a:p>
            <a:endParaRPr lang="en-GB" sz="2500" dirty="0">
              <a:solidFill>
                <a:srgbClr val="712177"/>
              </a:solidFill>
            </a:endParaRPr>
          </a:p>
          <a:p>
            <a:pPr lvl="2"/>
            <a:r>
              <a:rPr lang="en-GB" sz="2500" dirty="0">
                <a:solidFill>
                  <a:srgbClr val="712177"/>
                </a:solidFill>
              </a:rPr>
              <a:t>Non EU country </a:t>
            </a:r>
          </a:p>
          <a:p>
            <a:pPr lvl="1"/>
            <a:endParaRPr lang="en-GB" sz="2500" dirty="0">
              <a:solidFill>
                <a:srgbClr val="712177"/>
              </a:solidFill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7C1AD89-B294-4709-995B-D95D00F0544D}"/>
              </a:ext>
            </a:extLst>
          </p:cNvPr>
          <p:cNvSpPr txBox="1">
            <a:spLocks/>
          </p:cNvSpPr>
          <p:nvPr/>
        </p:nvSpPr>
        <p:spPr>
          <a:xfrm>
            <a:off x="1667006" y="821520"/>
            <a:ext cx="8086594" cy="646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900" dirty="0">
                <a:solidFill>
                  <a:schemeClr val="accent1">
                    <a:lumMod val="50000"/>
                  </a:schemeClr>
                </a:solidFill>
              </a:rPr>
              <a:t>Resolving legal matters</a:t>
            </a:r>
          </a:p>
        </p:txBody>
      </p:sp>
    </p:spTree>
    <p:extLst>
      <p:ext uri="{BB962C8B-B14F-4D97-AF65-F5344CB8AC3E}">
        <p14:creationId xmlns:p14="http://schemas.microsoft.com/office/powerpoint/2010/main" val="1971015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22310" y="6292689"/>
            <a:ext cx="670560" cy="332052"/>
          </a:xfrm>
        </p:spPr>
        <p:txBody>
          <a:bodyPr/>
          <a:lstStyle/>
          <a:p>
            <a:fld id="{83EB0FA4-9B1C-4D6B-AF0A-97437B69127A}" type="slidenum">
              <a:rPr lang="en-GB" smtClean="0"/>
              <a:pPr/>
              <a:t>11</a:t>
            </a:fld>
            <a:r>
              <a:rPr lang="en-GB"/>
              <a:t>     |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70C08A4-5374-4658-9E1D-585EFEDF3458}"/>
              </a:ext>
            </a:extLst>
          </p:cNvPr>
          <p:cNvSpPr txBox="1">
            <a:spLocks/>
          </p:cNvSpPr>
          <p:nvPr/>
        </p:nvSpPr>
        <p:spPr>
          <a:xfrm>
            <a:off x="1575654" y="631446"/>
            <a:ext cx="8216932" cy="9079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b="0" dirty="0">
              <a:solidFill>
                <a:srgbClr val="1E4E79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5121BD-949E-4EB6-B95F-CAE835F64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654" y="1659753"/>
            <a:ext cx="7975869" cy="41976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2500" dirty="0">
                <a:solidFill>
                  <a:srgbClr val="712177"/>
                </a:solidFill>
              </a:rPr>
              <a:t>CSDM is in constant communication with the Cloud Service Providers </a:t>
            </a:r>
          </a:p>
          <a:p>
            <a:endParaRPr lang="en-GB" sz="2500" dirty="0">
              <a:solidFill>
                <a:srgbClr val="712177"/>
              </a:solidFill>
            </a:endParaRPr>
          </a:p>
          <a:p>
            <a:r>
              <a:rPr lang="en-US" sz="2500" dirty="0">
                <a:solidFill>
                  <a:srgbClr val="712177"/>
                </a:solidFill>
              </a:rPr>
              <a:t>A supplier’s first steps should always be:​</a:t>
            </a:r>
          </a:p>
          <a:p>
            <a:endParaRPr lang="en-US" sz="2500" dirty="0">
              <a:solidFill>
                <a:srgbClr val="712177"/>
              </a:solidFill>
            </a:endParaRPr>
          </a:p>
          <a:p>
            <a:pPr lvl="1"/>
            <a:r>
              <a:rPr lang="en-US" sz="2500" dirty="0">
                <a:solidFill>
                  <a:srgbClr val="712177"/>
                </a:solidFill>
              </a:rPr>
              <a:t>Identify your relevant Cloud Service Delivery Managers</a:t>
            </a:r>
          </a:p>
          <a:p>
            <a:pPr lvl="1"/>
            <a:endParaRPr lang="en-US" sz="2500" dirty="0">
              <a:solidFill>
                <a:srgbClr val="712177"/>
              </a:solidFill>
            </a:endParaRPr>
          </a:p>
          <a:p>
            <a:pPr lvl="1"/>
            <a:r>
              <a:rPr lang="en-US" sz="2500" dirty="0">
                <a:solidFill>
                  <a:srgbClr val="712177"/>
                </a:solidFill>
              </a:rPr>
              <a:t>Set up a meeting with your relevant CSDMs</a:t>
            </a: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922E345-FE57-46CA-9D93-262BB4352C88}"/>
              </a:ext>
            </a:extLst>
          </p:cNvPr>
          <p:cNvSpPr txBox="1">
            <a:spLocks/>
          </p:cNvSpPr>
          <p:nvPr/>
        </p:nvSpPr>
        <p:spPr>
          <a:xfrm>
            <a:off x="1667006" y="821520"/>
            <a:ext cx="8086594" cy="646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900" dirty="0">
                <a:solidFill>
                  <a:schemeClr val="accent1">
                    <a:lumMod val="50000"/>
                  </a:schemeClr>
                </a:solidFill>
              </a:rPr>
              <a:t>Link to the Cloud Service Providers </a:t>
            </a:r>
          </a:p>
          <a:p>
            <a:endParaRPr lang="en-GB" sz="2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34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22310" y="6292689"/>
            <a:ext cx="670560" cy="332052"/>
          </a:xfrm>
        </p:spPr>
        <p:txBody>
          <a:bodyPr/>
          <a:lstStyle/>
          <a:p>
            <a:fld id="{83EB0FA4-9B1C-4D6B-AF0A-97437B69127A}" type="slidenum">
              <a:rPr lang="en-GB" smtClean="0"/>
              <a:pPr/>
              <a:t>12</a:t>
            </a:fld>
            <a:r>
              <a:rPr lang="en-GB"/>
              <a:t>     |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70C08A4-5374-4658-9E1D-585EFEDF3458}"/>
              </a:ext>
            </a:extLst>
          </p:cNvPr>
          <p:cNvSpPr txBox="1">
            <a:spLocks/>
          </p:cNvSpPr>
          <p:nvPr/>
        </p:nvSpPr>
        <p:spPr>
          <a:xfrm>
            <a:off x="1575654" y="631446"/>
            <a:ext cx="8216932" cy="9079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b="0" dirty="0">
              <a:solidFill>
                <a:srgbClr val="1E4E79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5121BD-949E-4EB6-B95F-CAE835F64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654" y="1659753"/>
            <a:ext cx="7975869" cy="41976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2500" dirty="0">
                <a:solidFill>
                  <a:srgbClr val="712177"/>
                </a:solidFill>
              </a:rPr>
              <a:t>CSDM is in constant communication with the institutions</a:t>
            </a: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r>
              <a:rPr lang="en-GB" sz="2500" dirty="0">
                <a:solidFill>
                  <a:srgbClr val="712177"/>
                </a:solidFill>
              </a:rPr>
              <a:t>*What does this mean?</a:t>
            </a: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r>
              <a:rPr lang="en-GB" sz="2500" dirty="0">
                <a:solidFill>
                  <a:srgbClr val="712177"/>
                </a:solidFill>
              </a:rPr>
              <a:t>If a Cloud Service Provider  wants to organize an event and invite the institutions, the CSDM can do this for them!</a:t>
            </a: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922E345-FE57-46CA-9D93-262BB4352C88}"/>
              </a:ext>
            </a:extLst>
          </p:cNvPr>
          <p:cNvSpPr txBox="1">
            <a:spLocks/>
          </p:cNvSpPr>
          <p:nvPr/>
        </p:nvSpPr>
        <p:spPr>
          <a:xfrm>
            <a:off x="1667006" y="821520"/>
            <a:ext cx="8086594" cy="646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900" dirty="0">
                <a:solidFill>
                  <a:schemeClr val="accent1">
                    <a:lumMod val="50000"/>
                  </a:schemeClr>
                </a:solidFill>
              </a:rPr>
              <a:t>Link to the institutions</a:t>
            </a:r>
          </a:p>
          <a:p>
            <a:endParaRPr lang="en-GB" sz="2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64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E482E1-4602-47C3-BDAA-D2907151C5E2}"/>
              </a:ext>
            </a:extLst>
          </p:cNvPr>
          <p:cNvSpPr txBox="1">
            <a:spLocks/>
          </p:cNvSpPr>
          <p:nvPr/>
        </p:nvSpPr>
        <p:spPr>
          <a:xfrm>
            <a:off x="1575654" y="1659753"/>
            <a:ext cx="7975869" cy="419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500" dirty="0">
                <a:solidFill>
                  <a:srgbClr val="712177"/>
                </a:solidFill>
              </a:rPr>
              <a:t>CSDM is in constant communication with the institutions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500" dirty="0">
                <a:solidFill>
                  <a:srgbClr val="712177"/>
                </a:solidFill>
              </a:rPr>
              <a:t>*What does this mean?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lvl="1"/>
            <a:r>
              <a:rPr lang="en-GB" sz="2500" dirty="0">
                <a:solidFill>
                  <a:srgbClr val="712177"/>
                </a:solidFill>
              </a:rPr>
              <a:t>Collect feedback from institutions</a:t>
            </a:r>
          </a:p>
          <a:p>
            <a:pPr lvl="1"/>
            <a:endParaRPr lang="en-GB" sz="2500" dirty="0">
              <a:solidFill>
                <a:srgbClr val="712177"/>
              </a:solidFill>
            </a:endParaRPr>
          </a:p>
          <a:p>
            <a:pPr lvl="1"/>
            <a:r>
              <a:rPr lang="en-GB" sz="2500" dirty="0">
                <a:solidFill>
                  <a:srgbClr val="712177"/>
                </a:solidFill>
              </a:rPr>
              <a:t>Collect user stories from institutions</a:t>
            </a: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solidFill>
                <a:srgbClr val="712177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22310" y="6292689"/>
            <a:ext cx="670560" cy="332052"/>
          </a:xfrm>
        </p:spPr>
        <p:txBody>
          <a:bodyPr/>
          <a:lstStyle/>
          <a:p>
            <a:fld id="{83EB0FA4-9B1C-4D6B-AF0A-97437B69127A}" type="slidenum">
              <a:rPr lang="en-GB" smtClean="0"/>
              <a:pPr/>
              <a:t>13</a:t>
            </a:fld>
            <a:r>
              <a:rPr lang="en-GB"/>
              <a:t>     |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70C08A4-5374-4658-9E1D-585EFEDF3458}"/>
              </a:ext>
            </a:extLst>
          </p:cNvPr>
          <p:cNvSpPr txBox="1">
            <a:spLocks/>
          </p:cNvSpPr>
          <p:nvPr/>
        </p:nvSpPr>
        <p:spPr>
          <a:xfrm>
            <a:off x="1575654" y="631446"/>
            <a:ext cx="8216932" cy="9079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b="0" dirty="0">
              <a:solidFill>
                <a:srgbClr val="1E4E79"/>
              </a:solidFill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F5CFB9A-030B-4499-AB3D-92AC51E887C7}"/>
              </a:ext>
            </a:extLst>
          </p:cNvPr>
          <p:cNvSpPr txBox="1">
            <a:spLocks/>
          </p:cNvSpPr>
          <p:nvPr/>
        </p:nvSpPr>
        <p:spPr>
          <a:xfrm>
            <a:off x="1667006" y="821520"/>
            <a:ext cx="8086594" cy="646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900" dirty="0">
                <a:solidFill>
                  <a:schemeClr val="accent1">
                    <a:lumMod val="50000"/>
                  </a:schemeClr>
                </a:solidFill>
              </a:rPr>
              <a:t>Communication CSDM - GEANT</a:t>
            </a:r>
          </a:p>
          <a:p>
            <a:endParaRPr lang="en-GB" sz="2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85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22310" y="6292689"/>
            <a:ext cx="670560" cy="332052"/>
          </a:xfrm>
        </p:spPr>
        <p:txBody>
          <a:bodyPr/>
          <a:lstStyle/>
          <a:p>
            <a:fld id="{83EB0FA4-9B1C-4D6B-AF0A-97437B69127A}" type="slidenum">
              <a:rPr lang="en-GB" smtClean="0"/>
              <a:pPr/>
              <a:t>14</a:t>
            </a:fld>
            <a:r>
              <a:rPr lang="en-GB"/>
              <a:t>     |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70C08A4-5374-4658-9E1D-585EFEDF3458}"/>
              </a:ext>
            </a:extLst>
          </p:cNvPr>
          <p:cNvSpPr txBox="1">
            <a:spLocks/>
          </p:cNvSpPr>
          <p:nvPr/>
        </p:nvSpPr>
        <p:spPr>
          <a:xfrm>
            <a:off x="1575654" y="631446"/>
            <a:ext cx="8216932" cy="9079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b="0" dirty="0">
              <a:solidFill>
                <a:srgbClr val="1E4E79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5121BD-949E-4EB6-B95F-CAE835F64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986" y="1569315"/>
            <a:ext cx="9118869" cy="493539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2500" dirty="0">
                <a:solidFill>
                  <a:srgbClr val="712177"/>
                </a:solidFill>
              </a:rPr>
              <a:t>Documents/ reading material</a:t>
            </a:r>
          </a:p>
          <a:p>
            <a:pPr lvl="1"/>
            <a:r>
              <a:rPr lang="en-GB" sz="2500" dirty="0">
                <a:solidFill>
                  <a:srgbClr val="712177"/>
                </a:solidFill>
              </a:rPr>
              <a:t>Cook Book</a:t>
            </a:r>
          </a:p>
          <a:p>
            <a:pPr lvl="1"/>
            <a:r>
              <a:rPr lang="en-GB" sz="2500" dirty="0">
                <a:solidFill>
                  <a:srgbClr val="712177"/>
                </a:solidFill>
              </a:rPr>
              <a:t>Web page </a:t>
            </a:r>
            <a:r>
              <a:rPr lang="en-GB" sz="2500" dirty="0">
                <a:solidFill>
                  <a:srgbClr val="712177"/>
                </a:solidFill>
                <a:hlinkClick r:id="rId2"/>
              </a:rPr>
              <a:t>https://clouds.geant.org/</a:t>
            </a:r>
            <a:endParaRPr lang="en-GB" sz="2500" dirty="0">
              <a:solidFill>
                <a:srgbClr val="712177"/>
              </a:solidFill>
            </a:endParaRPr>
          </a:p>
          <a:p>
            <a:pPr lvl="1"/>
            <a:endParaRPr lang="en-GB" sz="2500" dirty="0">
              <a:solidFill>
                <a:srgbClr val="712177"/>
              </a:solidFill>
            </a:endParaRPr>
          </a:p>
          <a:p>
            <a:r>
              <a:rPr lang="en-GB" sz="2500" dirty="0">
                <a:solidFill>
                  <a:srgbClr val="712177"/>
                </a:solidFill>
              </a:rPr>
              <a:t>Processes:</a:t>
            </a:r>
          </a:p>
          <a:p>
            <a:pPr lvl="1"/>
            <a:r>
              <a:rPr lang="en-GB" sz="2500" dirty="0">
                <a:solidFill>
                  <a:srgbClr val="712177"/>
                </a:solidFill>
              </a:rPr>
              <a:t>Help desk service</a:t>
            </a: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3EA7FE9-B5FE-48BF-AD6A-A2766CB95AA6}"/>
              </a:ext>
            </a:extLst>
          </p:cNvPr>
          <p:cNvSpPr txBox="1">
            <a:spLocks/>
          </p:cNvSpPr>
          <p:nvPr/>
        </p:nvSpPr>
        <p:spPr>
          <a:xfrm>
            <a:off x="1667006" y="821520"/>
            <a:ext cx="8086594" cy="646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900" dirty="0">
                <a:solidFill>
                  <a:schemeClr val="accent1">
                    <a:lumMod val="50000"/>
                  </a:schemeClr>
                </a:solidFill>
              </a:rPr>
              <a:t>Support for the CSDMs</a:t>
            </a:r>
          </a:p>
          <a:p>
            <a:endParaRPr lang="en-GB" sz="2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03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22310" y="6292689"/>
            <a:ext cx="670560" cy="332052"/>
          </a:xfrm>
        </p:spPr>
        <p:txBody>
          <a:bodyPr/>
          <a:lstStyle/>
          <a:p>
            <a:fld id="{83EB0FA4-9B1C-4D6B-AF0A-97437B69127A}" type="slidenum">
              <a:rPr lang="en-GB" smtClean="0"/>
              <a:pPr/>
              <a:t>15</a:t>
            </a:fld>
            <a:r>
              <a:rPr lang="en-GB"/>
              <a:t>     |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70C08A4-5374-4658-9E1D-585EFEDF3458}"/>
              </a:ext>
            </a:extLst>
          </p:cNvPr>
          <p:cNvSpPr txBox="1">
            <a:spLocks/>
          </p:cNvSpPr>
          <p:nvPr/>
        </p:nvSpPr>
        <p:spPr>
          <a:xfrm>
            <a:off x="1575654" y="631446"/>
            <a:ext cx="8216932" cy="9079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b="0" dirty="0">
              <a:solidFill>
                <a:srgbClr val="1E4E79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5121BD-949E-4EB6-B95F-CAE835F64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986" y="1569315"/>
            <a:ext cx="9118869" cy="493539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2500" dirty="0">
                <a:solidFill>
                  <a:srgbClr val="712177"/>
                </a:solidFill>
              </a:rPr>
              <a:t>Tools:</a:t>
            </a:r>
          </a:p>
          <a:p>
            <a:pPr lvl="1"/>
            <a:r>
              <a:rPr lang="en-GB" sz="2500" dirty="0">
                <a:solidFill>
                  <a:srgbClr val="712177"/>
                </a:solidFill>
              </a:rPr>
              <a:t>Chat boot</a:t>
            </a:r>
          </a:p>
          <a:p>
            <a:pPr lvl="1"/>
            <a:r>
              <a:rPr lang="en-GB" sz="2500" dirty="0">
                <a:solidFill>
                  <a:srgbClr val="712177"/>
                </a:solidFill>
              </a:rPr>
              <a:t>Button</a:t>
            </a: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r>
              <a:rPr lang="en-GB" sz="2500" dirty="0">
                <a:solidFill>
                  <a:srgbClr val="712177"/>
                </a:solidFill>
              </a:rPr>
              <a:t>Events</a:t>
            </a:r>
          </a:p>
          <a:p>
            <a:pPr lvl="1"/>
            <a:r>
              <a:rPr lang="en-GB" sz="2500" dirty="0">
                <a:solidFill>
                  <a:srgbClr val="712177"/>
                </a:solidFill>
              </a:rPr>
              <a:t>Forum </a:t>
            </a:r>
          </a:p>
          <a:p>
            <a:pPr lvl="1"/>
            <a:r>
              <a:rPr lang="en-GB" sz="2500" dirty="0">
                <a:solidFill>
                  <a:srgbClr val="712177"/>
                </a:solidFill>
              </a:rPr>
              <a:t>Meetings</a:t>
            </a:r>
          </a:p>
          <a:p>
            <a:pPr lvl="1"/>
            <a:r>
              <a:rPr lang="en-GB" sz="2500" dirty="0">
                <a:solidFill>
                  <a:srgbClr val="712177"/>
                </a:solidFill>
              </a:rPr>
              <a:t>Trainings</a:t>
            </a: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r>
              <a:rPr lang="en-GB" sz="2500" dirty="0">
                <a:solidFill>
                  <a:srgbClr val="712177"/>
                </a:solidFill>
              </a:rPr>
              <a:t>Sharing of information</a:t>
            </a:r>
          </a:p>
          <a:p>
            <a:pPr lvl="1"/>
            <a:r>
              <a:rPr lang="en-GB" sz="2500" dirty="0">
                <a:solidFill>
                  <a:srgbClr val="712177"/>
                </a:solidFill>
              </a:rPr>
              <a:t>Mailing lists</a:t>
            </a: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  <a:p>
            <a:pPr marL="0" indent="0">
              <a:buNone/>
            </a:pPr>
            <a:endParaRPr lang="en-GB" sz="2500" dirty="0">
              <a:solidFill>
                <a:srgbClr val="712177"/>
              </a:solidFill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3EA7FE9-B5FE-48BF-AD6A-A2766CB95AA6}"/>
              </a:ext>
            </a:extLst>
          </p:cNvPr>
          <p:cNvSpPr txBox="1">
            <a:spLocks/>
          </p:cNvSpPr>
          <p:nvPr/>
        </p:nvSpPr>
        <p:spPr>
          <a:xfrm>
            <a:off x="1667006" y="821520"/>
            <a:ext cx="8086594" cy="646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900" dirty="0">
                <a:solidFill>
                  <a:schemeClr val="accent1">
                    <a:lumMod val="50000"/>
                  </a:schemeClr>
                </a:solidFill>
              </a:rPr>
              <a:t>Support for the CSDMs</a:t>
            </a:r>
          </a:p>
          <a:p>
            <a:endParaRPr lang="en-GB" sz="2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15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22310" y="6292689"/>
            <a:ext cx="670560" cy="332052"/>
          </a:xfrm>
        </p:spPr>
        <p:txBody>
          <a:bodyPr/>
          <a:lstStyle/>
          <a:p>
            <a:fld id="{83EB0FA4-9B1C-4D6B-AF0A-97437B69127A}" type="slidenum">
              <a:rPr lang="en-GB" smtClean="0"/>
              <a:pPr/>
              <a:t>16</a:t>
            </a:fld>
            <a:r>
              <a:rPr lang="en-GB"/>
              <a:t>     |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70C08A4-5374-4658-9E1D-585EFEDF3458}"/>
              </a:ext>
            </a:extLst>
          </p:cNvPr>
          <p:cNvSpPr txBox="1">
            <a:spLocks/>
          </p:cNvSpPr>
          <p:nvPr/>
        </p:nvSpPr>
        <p:spPr>
          <a:xfrm>
            <a:off x="1575654" y="631446"/>
            <a:ext cx="8216932" cy="9079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b="0" dirty="0">
              <a:solidFill>
                <a:srgbClr val="1E4E79"/>
              </a:solidFill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3EA7FE9-B5FE-48BF-AD6A-A2766CB95AA6}"/>
              </a:ext>
            </a:extLst>
          </p:cNvPr>
          <p:cNvSpPr txBox="1">
            <a:spLocks/>
          </p:cNvSpPr>
          <p:nvPr/>
        </p:nvSpPr>
        <p:spPr>
          <a:xfrm>
            <a:off x="1667006" y="821520"/>
            <a:ext cx="8086594" cy="646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900" dirty="0">
                <a:solidFill>
                  <a:schemeClr val="accent1">
                    <a:lumMod val="50000"/>
                  </a:schemeClr>
                </a:solidFill>
              </a:rPr>
              <a:t>Conclusion</a:t>
            </a:r>
          </a:p>
          <a:p>
            <a:endParaRPr lang="en-GB" sz="29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B7C964-6E5F-4078-9DF1-4037804EFAED}"/>
              </a:ext>
            </a:extLst>
          </p:cNvPr>
          <p:cNvSpPr txBox="1"/>
          <p:nvPr/>
        </p:nvSpPr>
        <p:spPr>
          <a:xfrm>
            <a:off x="1572126" y="1803176"/>
            <a:ext cx="8181474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7121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(CSDM) is the LINK between </a:t>
            </a:r>
          </a:p>
          <a:p>
            <a:pPr marL="0" indent="0">
              <a:buNone/>
            </a:pPr>
            <a:endParaRPr lang="en-GB" sz="2900" b="1" dirty="0">
              <a:solidFill>
                <a:srgbClr val="712177"/>
              </a:solidFill>
              <a:latin typeface="Calibri" panose="020F0502020204030204"/>
            </a:endParaRPr>
          </a:p>
          <a:p>
            <a:pPr marL="0" indent="0">
              <a:buNone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7121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CLOUD SERVICE PROVIDERS and INSTITUTIONS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9CDE5C-F820-4EBD-BC84-49AA7637961B}"/>
              </a:ext>
            </a:extLst>
          </p:cNvPr>
          <p:cNvSpPr txBox="1"/>
          <p:nvPr/>
        </p:nvSpPr>
        <p:spPr>
          <a:xfrm>
            <a:off x="1572126" y="4671229"/>
            <a:ext cx="8708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712177"/>
                </a:solidFill>
              </a:rPr>
              <a:t>Identify your relevant Cloud Service Delivery Managers and set up a meeting!</a:t>
            </a:r>
            <a:endParaRPr lang="en-GB" sz="1800" dirty="0">
              <a:solidFill>
                <a:srgbClr val="7121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16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17</a:t>
            </a:fld>
            <a:r>
              <a:rPr lang="en-GB" dirty="0"/>
              <a:t>     |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3460" r="32414" b="53353"/>
          <a:stretch/>
        </p:blipFill>
        <p:spPr>
          <a:xfrm flipH="1">
            <a:off x="0" y="-24064"/>
            <a:ext cx="12208809" cy="6882064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998895" y="781418"/>
            <a:ext cx="1585650" cy="970674"/>
          </a:xfrm>
          <a:prstGeom prst="rect">
            <a:avLst/>
          </a:prstGeom>
        </p:spPr>
      </p:pic>
      <p:sp>
        <p:nvSpPr>
          <p:cNvPr id="4" name="Text Placeholder 10"/>
          <p:cNvSpPr txBox="1">
            <a:spLocks/>
          </p:cNvSpPr>
          <p:nvPr/>
        </p:nvSpPr>
        <p:spPr>
          <a:xfrm>
            <a:off x="882913" y="2689286"/>
            <a:ext cx="4650848" cy="5950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chemeClr val="bg1"/>
                </a:solidFill>
              </a:rPr>
              <a:t>Thank you 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882914" y="5352032"/>
            <a:ext cx="2437498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www.geant.org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882913" y="3528248"/>
            <a:ext cx="5003270" cy="360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Any questions?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98895" y="6125605"/>
            <a:ext cx="2916820" cy="553998"/>
            <a:chOff x="3977522" y="5079667"/>
            <a:chExt cx="2916820" cy="553998"/>
          </a:xfrm>
        </p:grpSpPr>
        <p:sp>
          <p:nvSpPr>
            <p:cNvPr id="10" name="TextBox 9"/>
            <p:cNvSpPr txBox="1"/>
            <p:nvPr/>
          </p:nvSpPr>
          <p:spPr>
            <a:xfrm>
              <a:off x="4546191" y="5079667"/>
              <a:ext cx="23481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dirty="0">
                  <a:solidFill>
                    <a:schemeClr val="bg1"/>
                  </a:solidFill>
                </a:rPr>
                <a:t>© GÉANT Association </a:t>
              </a:r>
            </a:p>
            <a:p>
              <a:r>
                <a:rPr lang="en-GB" sz="600" dirty="0">
                  <a:solidFill>
                    <a:schemeClr val="bg1"/>
                  </a:solidFill>
                </a:rPr>
                <a:t>As part of the GÉANT 2020 Framework Partnership Agreement (FPA), the project receives funding from the European Union's Horizon 2020 research and innovation programme under Grant Agreement No. 856726 (GN4-3).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522" y="5129039"/>
              <a:ext cx="568670" cy="362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8627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1BF515-7124-43C6-9DD0-2B683DB5F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986" y="1428049"/>
            <a:ext cx="8633637" cy="452594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712177"/>
                </a:solidFill>
              </a:rPr>
              <a:t>NREN</a:t>
            </a:r>
            <a:r>
              <a:rPr lang="en-GB" dirty="0">
                <a:solidFill>
                  <a:srgbClr val="712177"/>
                </a:solidFill>
              </a:rPr>
              <a:t> – National Research and Education Network - </a:t>
            </a:r>
            <a:r>
              <a:rPr lang="en-GB" sz="2500" dirty="0">
                <a:solidFill>
                  <a:srgbClr val="712177"/>
                </a:solidFill>
              </a:rPr>
              <a:t>is an institution dedicated to supporting the needs of the research and education communities within a country</a:t>
            </a:r>
          </a:p>
          <a:p>
            <a:endParaRPr lang="en-GB" dirty="0">
              <a:solidFill>
                <a:srgbClr val="712177"/>
              </a:solidFill>
            </a:endParaRPr>
          </a:p>
          <a:p>
            <a:pPr lvl="1"/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7121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Underwriter</a:t>
            </a:r>
            <a:endParaRPr lang="en-GB" dirty="0">
              <a:solidFill>
                <a:srgbClr val="712177"/>
              </a:solidFill>
              <a:latin typeface="Calibri" panose="020F0502020204030204"/>
            </a:endParaRPr>
          </a:p>
          <a:p>
            <a:pPr lvl="1"/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71217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/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7121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Referrer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FBD1C1-347C-4B38-BE6D-FFB8550C4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What is NREN?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A035C-1B8C-4FB0-9449-F9650C09F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2</a:t>
            </a:fld>
            <a:r>
              <a:rPr lang="en-GB"/>
              <a:t>     |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83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1BF515-7124-43C6-9DD0-2B683DB5F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786" y="1530643"/>
            <a:ext cx="8633637" cy="452594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7121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UNDERWRITER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7121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457200" lvl="1" indent="0">
              <a:buNone/>
            </a:pPr>
            <a:endParaRPr lang="en-GB" dirty="0">
              <a:solidFill>
                <a:srgbClr val="712177"/>
              </a:solidFill>
              <a:latin typeface="Calibri" panose="020F0502020204030204"/>
            </a:endParaRPr>
          </a:p>
          <a:p>
            <a:pPr lvl="1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7121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Purchases directly from the Suppliers - on behalf of its institutions</a:t>
            </a:r>
          </a:p>
          <a:p>
            <a:pPr lvl="1"/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71217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7121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NREN is the only call-off Customer towards the Supplier​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FBD1C1-347C-4B38-BE6D-FFB8550C4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What is NREN?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A035C-1B8C-4FB0-9449-F9650C09F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3</a:t>
            </a:fld>
            <a:r>
              <a:rPr lang="en-GB"/>
              <a:t>     |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10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1BF515-7124-43C6-9DD0-2B683DB5F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986" y="1428049"/>
            <a:ext cx="8904488" cy="4525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7121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REFERRER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7121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endParaRPr lang="en-GB" dirty="0">
              <a:solidFill>
                <a:srgbClr val="712177"/>
              </a:solidFill>
              <a:latin typeface="Calibri" panose="020F0502020204030204"/>
            </a:endParaRPr>
          </a:p>
          <a:p>
            <a:r>
              <a:rPr lang="en-GB" dirty="0">
                <a:solidFill>
                  <a:srgbClr val="712177"/>
                </a:solidFill>
                <a:latin typeface="Calibri" panose="020F0502020204030204"/>
              </a:rPr>
              <a:t>T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7121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NREN role is as an intermediary between the institution and the Cloud Service Provider</a:t>
            </a:r>
          </a:p>
          <a:p>
            <a:endParaRPr lang="en-GB" dirty="0">
              <a:solidFill>
                <a:srgbClr val="712177"/>
              </a:solidFill>
              <a:latin typeface="Calibri" panose="020F0502020204030204"/>
            </a:endParaRPr>
          </a:p>
          <a:p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7121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institutions buy directly from the suppliers and they are the customers</a:t>
            </a:r>
          </a:p>
          <a:p>
            <a:endParaRPr lang="en-GB" dirty="0">
              <a:solidFill>
                <a:srgbClr val="712177"/>
              </a:solidFill>
              <a:latin typeface="Calibri" panose="020F0502020204030204"/>
            </a:endParaRPr>
          </a:p>
          <a:p>
            <a:endParaRPr lang="en-GB" dirty="0">
              <a:solidFill>
                <a:srgbClr val="712177"/>
              </a:solidFill>
              <a:latin typeface="Calibri" panose="020F0502020204030204"/>
            </a:endParaRPr>
          </a:p>
          <a:p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71217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FBD1C1-347C-4B38-BE6D-FFB8550C4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What is NREN?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A035C-1B8C-4FB0-9449-F9650C09F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4</a:t>
            </a:fld>
            <a:r>
              <a:rPr lang="en-GB"/>
              <a:t>     |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82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 txBox="1">
            <a:spLocks/>
          </p:cNvSpPr>
          <p:nvPr/>
        </p:nvSpPr>
        <p:spPr>
          <a:xfrm>
            <a:off x="1514606" y="669120"/>
            <a:ext cx="8086594" cy="646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900" dirty="0">
                <a:solidFill>
                  <a:schemeClr val="accent1">
                    <a:lumMod val="50000"/>
                  </a:schemeClr>
                </a:solidFill>
              </a:rPr>
              <a:t>Who is CSDM?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22310" y="4910698"/>
            <a:ext cx="670560" cy="332052"/>
          </a:xfrm>
        </p:spPr>
        <p:txBody>
          <a:bodyPr/>
          <a:lstStyle/>
          <a:p>
            <a:fld id="{83EB0FA4-9B1C-4D6B-AF0A-97437B69127A}" type="slidenum">
              <a:rPr lang="en-GB" smtClean="0"/>
              <a:pPr/>
              <a:t>5</a:t>
            </a:fld>
            <a:r>
              <a:rPr lang="en-GB"/>
              <a:t>     |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C7D25B-1495-4C67-811E-2ABAEB9C51AD}"/>
              </a:ext>
            </a:extLst>
          </p:cNvPr>
          <p:cNvSpPr txBox="1"/>
          <p:nvPr/>
        </p:nvSpPr>
        <p:spPr>
          <a:xfrm>
            <a:off x="1514606" y="1542514"/>
            <a:ext cx="9506320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800" b="1" dirty="0">
                <a:solidFill>
                  <a:srgbClr val="712177"/>
                </a:solidFill>
              </a:rPr>
              <a:t>CSDM</a:t>
            </a:r>
            <a:r>
              <a:rPr lang="en-GB" sz="2800" dirty="0">
                <a:solidFill>
                  <a:srgbClr val="712177"/>
                </a:solidFill>
              </a:rPr>
              <a:t> – </a:t>
            </a:r>
            <a:r>
              <a:rPr lang="en-GB" sz="2800" b="1" dirty="0">
                <a:solidFill>
                  <a:srgbClr val="712177"/>
                </a:solidFill>
              </a:rPr>
              <a:t>Cloud Services Delivery Manager </a:t>
            </a:r>
            <a:r>
              <a:rPr lang="en-GB" sz="2800" b="0" dirty="0">
                <a:solidFill>
                  <a:srgbClr val="712177"/>
                </a:solidFill>
              </a:rPr>
              <a:t>- </a:t>
            </a:r>
            <a:r>
              <a:rPr lang="en-GB" sz="2500" dirty="0">
                <a:solidFill>
                  <a:srgbClr val="712177"/>
                </a:solidFill>
              </a:rPr>
              <a:t>country representative, usually coming from the </a:t>
            </a:r>
            <a:r>
              <a:rPr lang="en-GB" sz="2500" b="1" dirty="0">
                <a:solidFill>
                  <a:srgbClr val="712177"/>
                </a:solidFill>
              </a:rPr>
              <a:t>NREN</a:t>
            </a:r>
            <a:r>
              <a:rPr lang="en-GB" sz="2500" dirty="0">
                <a:solidFill>
                  <a:srgbClr val="712177"/>
                </a:solidFill>
              </a:rPr>
              <a:t> who is the link between </a:t>
            </a:r>
            <a:r>
              <a:rPr lang="en-GB" sz="2500" b="1" dirty="0">
                <a:solidFill>
                  <a:srgbClr val="712177"/>
                </a:solidFill>
              </a:rPr>
              <a:t>GÉANT (Cloud Service Providers)</a:t>
            </a:r>
            <a:r>
              <a:rPr lang="en-GB" sz="2500" dirty="0">
                <a:solidFill>
                  <a:srgbClr val="712177"/>
                </a:solidFill>
              </a:rPr>
              <a:t> and </a:t>
            </a:r>
            <a:r>
              <a:rPr lang="en-GB" sz="2500" b="1" dirty="0">
                <a:solidFill>
                  <a:srgbClr val="712177"/>
                </a:solidFill>
              </a:rPr>
              <a:t>institutions</a:t>
            </a:r>
            <a:r>
              <a:rPr lang="en-GB" sz="2500" dirty="0">
                <a:solidFill>
                  <a:srgbClr val="712177"/>
                </a:solidFill>
              </a:rPr>
              <a:t> in the country that are eligible of using cloud services from the 2020 IaaS+ Framework Agreement</a:t>
            </a:r>
          </a:p>
        </p:txBody>
      </p:sp>
    </p:spTree>
    <p:extLst>
      <p:ext uri="{BB962C8B-B14F-4D97-AF65-F5344CB8AC3E}">
        <p14:creationId xmlns:p14="http://schemas.microsoft.com/office/powerpoint/2010/main" val="240431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22310" y="6292689"/>
            <a:ext cx="670560" cy="332052"/>
          </a:xfrm>
        </p:spPr>
        <p:txBody>
          <a:bodyPr/>
          <a:lstStyle/>
          <a:p>
            <a:fld id="{83EB0FA4-9B1C-4D6B-AF0A-97437B69127A}" type="slidenum">
              <a:rPr lang="en-GB" smtClean="0"/>
              <a:pPr/>
              <a:t>6</a:t>
            </a:fld>
            <a:r>
              <a:rPr lang="en-GB"/>
              <a:t>     |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EA08AC-FAC0-4B3C-9626-27265506C6FC}"/>
              </a:ext>
            </a:extLst>
          </p:cNvPr>
          <p:cNvSpPr/>
          <p:nvPr/>
        </p:nvSpPr>
        <p:spPr>
          <a:xfrm>
            <a:off x="1514606" y="992415"/>
            <a:ext cx="8315195" cy="5034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IE" sz="2500" b="1" dirty="0">
              <a:solidFill>
                <a:srgbClr val="71217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7121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CSDM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7121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responsible for the overall communication between the NREN and the institutions  and GÉANT with Cloud service providers </a:t>
            </a:r>
            <a:r>
              <a:rPr lang="en-GB" sz="2500" dirty="0">
                <a:solidFill>
                  <a:srgbClr val="712177"/>
                </a:solidFill>
                <a:latin typeface="Calibri" panose="020F0502020204030204"/>
              </a:rPr>
              <a:t>– two way communication</a:t>
            </a: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srgbClr val="71217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srgbClr val="71217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7121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Organizes and coordinates national activities, legal matters regarding mini-competitions and call-offs, as well as marketing to institutions.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BECD701-204C-44B5-B27C-F7EABB4B4DBA}"/>
              </a:ext>
            </a:extLst>
          </p:cNvPr>
          <p:cNvSpPr txBox="1">
            <a:spLocks/>
          </p:cNvSpPr>
          <p:nvPr/>
        </p:nvSpPr>
        <p:spPr>
          <a:xfrm>
            <a:off x="1514606" y="669120"/>
            <a:ext cx="8086594" cy="646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900" dirty="0">
                <a:solidFill>
                  <a:schemeClr val="accent1">
                    <a:lumMod val="50000"/>
                  </a:schemeClr>
                </a:solidFill>
              </a:rPr>
              <a:t>Who is CSDM?</a:t>
            </a:r>
          </a:p>
        </p:txBody>
      </p:sp>
    </p:spTree>
    <p:extLst>
      <p:ext uri="{BB962C8B-B14F-4D97-AF65-F5344CB8AC3E}">
        <p14:creationId xmlns:p14="http://schemas.microsoft.com/office/powerpoint/2010/main" val="4050404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 txBox="1">
            <a:spLocks/>
          </p:cNvSpPr>
          <p:nvPr/>
        </p:nvSpPr>
        <p:spPr>
          <a:xfrm>
            <a:off x="1514606" y="669120"/>
            <a:ext cx="8086594" cy="646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900" dirty="0">
                <a:solidFill>
                  <a:schemeClr val="accent1">
                    <a:lumMod val="50000"/>
                  </a:schemeClr>
                </a:solidFill>
              </a:rPr>
              <a:t>What is the role of CSDM?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05805" y="4549752"/>
            <a:ext cx="670560" cy="332052"/>
          </a:xfrm>
        </p:spPr>
        <p:txBody>
          <a:bodyPr/>
          <a:lstStyle/>
          <a:p>
            <a:fld id="{83EB0FA4-9B1C-4D6B-AF0A-97437B69127A}" type="slidenum">
              <a:rPr lang="en-GB" smtClean="0"/>
              <a:pPr/>
              <a:t>7</a:t>
            </a:fld>
            <a:r>
              <a:rPr lang="en-GB"/>
              <a:t>     |</a:t>
            </a:r>
            <a:endParaRPr lang="en-GB" dirty="0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41253D25-D029-45B7-835F-CD42D0E608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1706210"/>
              </p:ext>
            </p:extLst>
          </p:nvPr>
        </p:nvGraphicFramePr>
        <p:xfrm>
          <a:off x="1375366" y="2084896"/>
          <a:ext cx="7813022" cy="2464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C2DC9130-8560-435F-9B7F-1B2201A0980A}"/>
              </a:ext>
            </a:extLst>
          </p:cNvPr>
          <p:cNvSpPr txBox="1"/>
          <p:nvPr/>
        </p:nvSpPr>
        <p:spPr>
          <a:xfrm>
            <a:off x="4357320" y="2847964"/>
            <a:ext cx="240116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500" b="1" dirty="0">
                <a:solidFill>
                  <a:schemeClr val="accent1">
                    <a:lumMod val="50000"/>
                  </a:schemeClr>
                </a:solidFill>
              </a:rPr>
              <a:t>CSDM</a:t>
            </a:r>
            <a:endParaRPr lang="en-GB" sz="5500" b="1" dirty="0"/>
          </a:p>
        </p:txBody>
      </p:sp>
    </p:spTree>
    <p:extLst>
      <p:ext uri="{BB962C8B-B14F-4D97-AF65-F5344CB8AC3E}">
        <p14:creationId xmlns:p14="http://schemas.microsoft.com/office/powerpoint/2010/main" val="242380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22310" y="6292689"/>
            <a:ext cx="670560" cy="332052"/>
          </a:xfrm>
        </p:spPr>
        <p:txBody>
          <a:bodyPr/>
          <a:lstStyle/>
          <a:p>
            <a:fld id="{83EB0FA4-9B1C-4D6B-AF0A-97437B69127A}" type="slidenum">
              <a:rPr lang="en-GB" smtClean="0"/>
              <a:pPr/>
              <a:t>8</a:t>
            </a:fld>
            <a:r>
              <a:rPr lang="en-GB"/>
              <a:t>     |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A821C3-11B8-4AD8-AE64-630117F7F88F}"/>
              </a:ext>
            </a:extLst>
          </p:cNvPr>
          <p:cNvSpPr/>
          <p:nvPr/>
        </p:nvSpPr>
        <p:spPr>
          <a:xfrm>
            <a:off x="1514606" y="1827992"/>
            <a:ext cx="8865912" cy="4106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7121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Communicate with the institutions and discover their needs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500" dirty="0">
              <a:solidFill>
                <a:srgbClr val="712177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7121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Communicate with the Cloud Service Providers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500" dirty="0">
              <a:solidFill>
                <a:srgbClr val="712177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500" dirty="0">
                <a:solidFill>
                  <a:srgbClr val="712177"/>
                </a:solidFill>
                <a:latin typeface="Calibri" panose="020F0502020204030204"/>
              </a:rPr>
              <a:t>Needs to know the general market situation in the country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500" dirty="0">
              <a:solidFill>
                <a:srgbClr val="712177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500" dirty="0">
                <a:solidFill>
                  <a:srgbClr val="712177"/>
                </a:solidFill>
                <a:latin typeface="Calibri" panose="020F0502020204030204"/>
              </a:rPr>
              <a:t>Needs to know where to find legal advice, for countries that are not in the EU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srgbClr val="71217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0C6EE6E-51BD-43E5-8859-6BFAEA0D7F87}"/>
              </a:ext>
            </a:extLst>
          </p:cNvPr>
          <p:cNvSpPr txBox="1">
            <a:spLocks/>
          </p:cNvSpPr>
          <p:nvPr/>
        </p:nvSpPr>
        <p:spPr>
          <a:xfrm>
            <a:off x="1514606" y="669120"/>
            <a:ext cx="8086594" cy="646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3B586E3-1BB6-4354-8B43-04FBC5031D62}"/>
              </a:ext>
            </a:extLst>
          </p:cNvPr>
          <p:cNvSpPr txBox="1">
            <a:spLocks/>
          </p:cNvSpPr>
          <p:nvPr/>
        </p:nvSpPr>
        <p:spPr>
          <a:xfrm>
            <a:off x="1667006" y="821520"/>
            <a:ext cx="8086594" cy="646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900" dirty="0">
                <a:solidFill>
                  <a:schemeClr val="accent1">
                    <a:lumMod val="50000"/>
                  </a:schemeClr>
                </a:solidFill>
              </a:rPr>
              <a:t>What can CSDM do?</a:t>
            </a:r>
          </a:p>
          <a:p>
            <a:endParaRPr lang="en-GB" sz="2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3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22310" y="6292689"/>
            <a:ext cx="670560" cy="332052"/>
          </a:xfrm>
        </p:spPr>
        <p:txBody>
          <a:bodyPr/>
          <a:lstStyle/>
          <a:p>
            <a:fld id="{83EB0FA4-9B1C-4D6B-AF0A-97437B69127A}" type="slidenum">
              <a:rPr lang="en-GB" smtClean="0"/>
              <a:pPr/>
              <a:t>9</a:t>
            </a:fld>
            <a:r>
              <a:rPr lang="en-GB"/>
              <a:t>     |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A821C3-11B8-4AD8-AE64-630117F7F88F}"/>
              </a:ext>
            </a:extLst>
          </p:cNvPr>
          <p:cNvSpPr/>
          <p:nvPr/>
        </p:nvSpPr>
        <p:spPr>
          <a:xfrm>
            <a:off x="1286005" y="1112694"/>
            <a:ext cx="8315195" cy="6081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IE" sz="2500" b="1" dirty="0">
                <a:solidFill>
                  <a:srgbClr val="71217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help od GEANT cloud team, the CSDM can organize 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7121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Conference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7121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Expo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7121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Forum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7121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 share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7121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Meeting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7121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7121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Seminar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7121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Training/course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sz="2500" dirty="0">
                <a:solidFill>
                  <a:srgbClr val="712177"/>
                </a:solidFill>
                <a:latin typeface="Calibri" panose="020F0502020204030204"/>
              </a:rPr>
              <a:t>Webinar 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7121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Workshop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srgbClr val="71217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0C6EE6E-51BD-43E5-8859-6BFAEA0D7F87}"/>
              </a:ext>
            </a:extLst>
          </p:cNvPr>
          <p:cNvSpPr txBox="1">
            <a:spLocks/>
          </p:cNvSpPr>
          <p:nvPr/>
        </p:nvSpPr>
        <p:spPr>
          <a:xfrm>
            <a:off x="1514606" y="669120"/>
            <a:ext cx="8086594" cy="646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D24D16-5F0B-45B2-85C8-DC96FCB76E52}"/>
              </a:ext>
            </a:extLst>
          </p:cNvPr>
          <p:cNvSpPr/>
          <p:nvPr/>
        </p:nvSpPr>
        <p:spPr>
          <a:xfrm>
            <a:off x="6096000" y="3104904"/>
            <a:ext cx="4809995" cy="1364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500" dirty="0">
                <a:solidFill>
                  <a:srgbClr val="71217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/ Regional/ International</a:t>
            </a:r>
          </a:p>
          <a:p>
            <a:pPr algn="ctr">
              <a:lnSpc>
                <a:spcPct val="200000"/>
              </a:lnSpc>
            </a:pPr>
            <a:r>
              <a:rPr kumimoji="0" lang="en-GB" sz="1900" i="0" u="none" strike="noStrike" kern="1200" cap="none" spc="0" normalizeH="0" baseline="0" noProof="0" dirty="0">
                <a:ln>
                  <a:noFill/>
                </a:ln>
                <a:solidFill>
                  <a:srgbClr val="712177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Based on  the need</a:t>
            </a:r>
            <a:r>
              <a:rPr lang="en-GB" sz="1900" dirty="0">
                <a:solidFill>
                  <a:srgbClr val="712177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 of the NRENs</a:t>
            </a:r>
            <a:endParaRPr kumimoji="0" lang="en-GB" sz="1900" i="0" u="none" strike="noStrike" kern="1200" cap="none" spc="0" normalizeH="0" baseline="0" noProof="0" dirty="0">
              <a:ln>
                <a:noFill/>
              </a:ln>
              <a:solidFill>
                <a:srgbClr val="71217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1D02A89-E482-441A-A13E-EC44A6A426D1}"/>
              </a:ext>
            </a:extLst>
          </p:cNvPr>
          <p:cNvSpPr txBox="1">
            <a:spLocks/>
          </p:cNvSpPr>
          <p:nvPr/>
        </p:nvSpPr>
        <p:spPr>
          <a:xfrm>
            <a:off x="1667006" y="821520"/>
            <a:ext cx="8086594" cy="646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900" dirty="0">
                <a:solidFill>
                  <a:schemeClr val="accent1">
                    <a:lumMod val="50000"/>
                  </a:schemeClr>
                </a:solidFill>
              </a:rPr>
              <a:t>What can CSDM do?</a:t>
            </a:r>
          </a:p>
          <a:p>
            <a:endParaRPr lang="en-GB" sz="29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80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1E9B1AA118C34F82E733F4D848DC35" ma:contentTypeVersion="12" ma:contentTypeDescription="Create a new document." ma:contentTypeScope="" ma:versionID="db40ba973dfba4b89a23f15027921f79">
  <xsd:schema xmlns:xsd="http://www.w3.org/2001/XMLSchema" xmlns:xs="http://www.w3.org/2001/XMLSchema" xmlns:p="http://schemas.microsoft.com/office/2006/metadata/properties" xmlns:ns1="http://schemas.microsoft.com/sharepoint/v3" xmlns:ns2="fe13b33b-dc4c-4fcc-a01d-1ea37eaea64b" xmlns:ns3="4eae8392-67b5-4ed5-8ccf-26b4da69c2f3" targetNamespace="http://schemas.microsoft.com/office/2006/metadata/properties" ma:root="true" ma:fieldsID="77fefd2b06929d821d13a606ece71e6f" ns1:_="" ns2:_="" ns3:_="">
    <xsd:import namespace="http://schemas.microsoft.com/sharepoint/v3"/>
    <xsd:import namespace="fe13b33b-dc4c-4fcc-a01d-1ea37eaea64b"/>
    <xsd:import namespace="4eae8392-67b5-4ed5-8ccf-26b4da69c2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3b33b-dc4c-4fcc-a01d-1ea37eaea6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e8392-67b5-4ed5-8ccf-26b4da69c2f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9C4048A-BBF2-4771-9419-E4BAEBD95B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e13b33b-dc4c-4fcc-a01d-1ea37eaea64b"/>
    <ds:schemaRef ds:uri="4eae8392-67b5-4ed5-8ccf-26b4da69c2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4B164E-5940-4BEF-B129-61E8F9273D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3D2AF9-006F-49CC-82C4-B59AD15CB5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18940</TotalTime>
  <Words>628</Words>
  <Application>Microsoft Office PowerPoint</Application>
  <PresentationFormat>Widescreen</PresentationFormat>
  <Paragraphs>187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Myriad Pro</vt:lpstr>
      <vt:lpstr>Office Theme</vt:lpstr>
      <vt:lpstr>PowerPoint Presentation</vt:lpstr>
      <vt:lpstr>What is NREN?</vt:lpstr>
      <vt:lpstr>What is NREN?</vt:lpstr>
      <vt:lpstr>What is NREN?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DANTE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Hasleham</dc:creator>
  <cp:lastModifiedBy>Eva Nestorovska</cp:lastModifiedBy>
  <cp:revision>1435</cp:revision>
  <dcterms:created xsi:type="dcterms:W3CDTF">2017-02-13T12:05:27Z</dcterms:created>
  <dcterms:modified xsi:type="dcterms:W3CDTF">2021-05-27T08:48:29Z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0x0101004C1E9B1AA118C34F82E733F4D848DC35</vt:lpwstr>
  </property>
  <property fmtid="{D5CDD505-2E9C-101B-9397-08002B2CF9AE}" pid="3" name="AuthorIds_UIVersion_3072">
    <vt:lpwstr>12</vt:lpwstr>
  </property>
</Properties>
</file>